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7" r:id="rId16"/>
    <p:sldId id="278" r:id="rId17"/>
    <p:sldId id="279" r:id="rId18"/>
    <p:sldId id="273" r:id="rId19"/>
    <p:sldId id="272" r:id="rId20"/>
    <p:sldId id="274" r:id="rId21"/>
    <p:sldId id="275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016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984CD-8B73-4BE5-A5F5-6383FC025337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98CEA-68C2-4DBC-978C-858457DE9A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342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98CEA-68C2-4DBC-978C-858457DE9A25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974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98CEA-68C2-4DBC-978C-858457DE9A25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0410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13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118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5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636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1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797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936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034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00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70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028F678-A701-44F5-BC64-B8F5FCCA826B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5B0066-52AE-4CE5-9748-70565E9E9BBC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2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combined sequence and structural features to predict protein-ligand binding sites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Matyáš </a:t>
            </a:r>
            <a:r>
              <a:rPr lang="cs-CZ" dirty="0" smtClean="0"/>
              <a:t>Brabec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005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Protrusion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2" y="2084832"/>
            <a:ext cx="6228484" cy="44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Protrusion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980057"/>
            <a:ext cx="6019800" cy="46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9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solvent accessible surface </a:t>
            </a:r>
            <a:r>
              <a:rPr lang="en-US" dirty="0" smtClean="0"/>
              <a:t>area (SASA)</a:t>
            </a:r>
            <a:endParaRPr lang="cs-CZ" dirty="0"/>
          </a:p>
        </p:txBody>
      </p:sp>
      <p:pic>
        <p:nvPicPr>
          <p:cNvPr id="4100" name="Picture 4" descr="tikz pgf - Solvent-accessible and -excluded surface - TeX - LaTeX Stack  Exchan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15" y="1896694"/>
            <a:ext cx="7434098" cy="47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solvent accessible surface </a:t>
            </a:r>
            <a:r>
              <a:rPr lang="en-US" dirty="0" smtClean="0"/>
              <a:t>area (SASA)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942" y="1990726"/>
            <a:ext cx="6210443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neighboring</a:t>
            </a:r>
            <a:r>
              <a:rPr lang="en-US" dirty="0" smtClean="0"/>
              <a:t> Residues</a:t>
            </a:r>
            <a:endParaRPr lang="cs-CZ" dirty="0"/>
          </a:p>
        </p:txBody>
      </p:sp>
      <p:grpSp>
        <p:nvGrpSpPr>
          <p:cNvPr id="22" name="Skupina 21"/>
          <p:cNvGrpSpPr/>
          <p:nvPr/>
        </p:nvGrpSpPr>
        <p:grpSpPr>
          <a:xfrm>
            <a:off x="1885950" y="1724997"/>
            <a:ext cx="8362950" cy="5001822"/>
            <a:chOff x="1885950" y="1724997"/>
            <a:chExt cx="8362950" cy="5001822"/>
          </a:xfrm>
        </p:grpSpPr>
        <p:sp>
          <p:nvSpPr>
            <p:cNvPr id="10" name="Volný tvar 9"/>
            <p:cNvSpPr/>
            <p:nvPr/>
          </p:nvSpPr>
          <p:spPr>
            <a:xfrm>
              <a:off x="1885950" y="1837006"/>
              <a:ext cx="8362950" cy="4624032"/>
            </a:xfrm>
            <a:custGeom>
              <a:avLst/>
              <a:gdLst>
                <a:gd name="connsiteX0" fmla="*/ 0 w 8362950"/>
                <a:gd name="connsiteY0" fmla="*/ 2401619 h 4624032"/>
                <a:gd name="connsiteX1" fmla="*/ 1381125 w 8362950"/>
                <a:gd name="connsiteY1" fmla="*/ 3011219 h 4624032"/>
                <a:gd name="connsiteX2" fmla="*/ 2247900 w 8362950"/>
                <a:gd name="connsiteY2" fmla="*/ 1839644 h 4624032"/>
                <a:gd name="connsiteX3" fmla="*/ 2324100 w 8362950"/>
                <a:gd name="connsiteY3" fmla="*/ 439469 h 4624032"/>
                <a:gd name="connsiteX4" fmla="*/ 3962400 w 8362950"/>
                <a:gd name="connsiteY4" fmla="*/ 125144 h 4624032"/>
                <a:gd name="connsiteX5" fmla="*/ 4657725 w 8362950"/>
                <a:gd name="connsiteY5" fmla="*/ 2325419 h 4624032"/>
                <a:gd name="connsiteX6" fmla="*/ 3371850 w 8362950"/>
                <a:gd name="connsiteY6" fmla="*/ 3487469 h 4624032"/>
                <a:gd name="connsiteX7" fmla="*/ 4362450 w 8362950"/>
                <a:gd name="connsiteY7" fmla="*/ 4563794 h 4624032"/>
                <a:gd name="connsiteX8" fmla="*/ 6019800 w 8362950"/>
                <a:gd name="connsiteY8" fmla="*/ 4354244 h 4624032"/>
                <a:gd name="connsiteX9" fmla="*/ 7058025 w 8362950"/>
                <a:gd name="connsiteY9" fmla="*/ 3239819 h 4624032"/>
                <a:gd name="connsiteX10" fmla="*/ 8220075 w 8362950"/>
                <a:gd name="connsiteY10" fmla="*/ 3030269 h 4624032"/>
                <a:gd name="connsiteX11" fmla="*/ 8362950 w 8362950"/>
                <a:gd name="connsiteY11" fmla="*/ 3011219 h 46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62950" h="4624032">
                  <a:moveTo>
                    <a:pt x="0" y="2401619"/>
                  </a:moveTo>
                  <a:cubicBezTo>
                    <a:pt x="503237" y="2753250"/>
                    <a:pt x="1006475" y="3104882"/>
                    <a:pt x="1381125" y="3011219"/>
                  </a:cubicBezTo>
                  <a:cubicBezTo>
                    <a:pt x="1755775" y="2917557"/>
                    <a:pt x="2090738" y="2268269"/>
                    <a:pt x="2247900" y="1839644"/>
                  </a:cubicBezTo>
                  <a:cubicBezTo>
                    <a:pt x="2405062" y="1411019"/>
                    <a:pt x="2038350" y="725219"/>
                    <a:pt x="2324100" y="439469"/>
                  </a:cubicBezTo>
                  <a:cubicBezTo>
                    <a:pt x="2609850" y="153719"/>
                    <a:pt x="3573463" y="-189181"/>
                    <a:pt x="3962400" y="125144"/>
                  </a:cubicBezTo>
                  <a:cubicBezTo>
                    <a:pt x="4351338" y="439469"/>
                    <a:pt x="4756150" y="1765032"/>
                    <a:pt x="4657725" y="2325419"/>
                  </a:cubicBezTo>
                  <a:cubicBezTo>
                    <a:pt x="4559300" y="2885806"/>
                    <a:pt x="3421062" y="3114407"/>
                    <a:pt x="3371850" y="3487469"/>
                  </a:cubicBezTo>
                  <a:cubicBezTo>
                    <a:pt x="3322638" y="3860531"/>
                    <a:pt x="3921125" y="4419332"/>
                    <a:pt x="4362450" y="4563794"/>
                  </a:cubicBezTo>
                  <a:cubicBezTo>
                    <a:pt x="4803775" y="4708257"/>
                    <a:pt x="5570538" y="4574907"/>
                    <a:pt x="6019800" y="4354244"/>
                  </a:cubicBezTo>
                  <a:cubicBezTo>
                    <a:pt x="6469063" y="4133582"/>
                    <a:pt x="6691313" y="3460482"/>
                    <a:pt x="7058025" y="3239819"/>
                  </a:cubicBezTo>
                  <a:cubicBezTo>
                    <a:pt x="7424738" y="3019157"/>
                    <a:pt x="8002587" y="3068369"/>
                    <a:pt x="8220075" y="3030269"/>
                  </a:cubicBezTo>
                  <a:cubicBezTo>
                    <a:pt x="8437563" y="2992169"/>
                    <a:pt x="8324850" y="3015982"/>
                    <a:pt x="8362950" y="30112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Ovál 6"/>
            <p:cNvSpPr/>
            <p:nvPr/>
          </p:nvSpPr>
          <p:spPr>
            <a:xfrm>
              <a:off x="2171700" y="4352925"/>
              <a:ext cx="561975" cy="5429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9" name="Ovál 8"/>
            <p:cNvSpPr/>
            <p:nvPr/>
          </p:nvSpPr>
          <p:spPr>
            <a:xfrm>
              <a:off x="3485007" y="4191486"/>
              <a:ext cx="561975" cy="5429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Ovál 10"/>
            <p:cNvSpPr/>
            <p:nvPr/>
          </p:nvSpPr>
          <p:spPr>
            <a:xfrm>
              <a:off x="4324350" y="1724997"/>
              <a:ext cx="561975" cy="542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" name="Ovál 11"/>
            <p:cNvSpPr/>
            <p:nvPr/>
          </p:nvSpPr>
          <p:spPr>
            <a:xfrm>
              <a:off x="5907977" y="2247729"/>
              <a:ext cx="561975" cy="542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Ovál 12"/>
            <p:cNvSpPr/>
            <p:nvPr/>
          </p:nvSpPr>
          <p:spPr>
            <a:xfrm>
              <a:off x="5010150" y="4908460"/>
              <a:ext cx="561975" cy="5429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4" name="Ovál 13"/>
            <p:cNvSpPr/>
            <p:nvPr/>
          </p:nvSpPr>
          <p:spPr>
            <a:xfrm>
              <a:off x="6208014" y="3648561"/>
              <a:ext cx="561975" cy="542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Ovál 14"/>
            <p:cNvSpPr/>
            <p:nvPr/>
          </p:nvSpPr>
          <p:spPr>
            <a:xfrm>
              <a:off x="7617618" y="5918113"/>
              <a:ext cx="561975" cy="542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vál 15"/>
            <p:cNvSpPr/>
            <p:nvPr/>
          </p:nvSpPr>
          <p:spPr>
            <a:xfrm>
              <a:off x="9303543" y="4624387"/>
              <a:ext cx="561975" cy="5429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Ovál 16"/>
            <p:cNvSpPr/>
            <p:nvPr/>
          </p:nvSpPr>
          <p:spPr>
            <a:xfrm>
              <a:off x="6067425" y="6183894"/>
              <a:ext cx="561975" cy="542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" name="Ovál 17"/>
            <p:cNvSpPr/>
            <p:nvPr/>
          </p:nvSpPr>
          <p:spPr>
            <a:xfrm>
              <a:off x="3885057" y="2904553"/>
              <a:ext cx="561975" cy="5429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Ovál 18"/>
            <p:cNvSpPr/>
            <p:nvPr/>
          </p:nvSpPr>
          <p:spPr>
            <a:xfrm>
              <a:off x="5906834" y="2267922"/>
              <a:ext cx="561975" cy="5429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vál 19"/>
            <p:cNvSpPr/>
            <p:nvPr/>
          </p:nvSpPr>
          <p:spPr>
            <a:xfrm>
              <a:off x="7616475" y="5938306"/>
              <a:ext cx="561975" cy="5429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4" name="Obdélník 23"/>
          <p:cNvSpPr/>
          <p:nvPr/>
        </p:nvSpPr>
        <p:spPr>
          <a:xfrm>
            <a:off x="2264855" y="3384161"/>
            <a:ext cx="187832" cy="807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bdélník 24"/>
          <p:cNvSpPr/>
          <p:nvPr/>
        </p:nvSpPr>
        <p:spPr>
          <a:xfrm>
            <a:off x="3215260" y="3419389"/>
            <a:ext cx="187832" cy="807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Obdélník 25"/>
          <p:cNvSpPr/>
          <p:nvPr/>
        </p:nvSpPr>
        <p:spPr>
          <a:xfrm>
            <a:off x="3696082" y="2128887"/>
            <a:ext cx="187832" cy="807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Obdélník 26"/>
          <p:cNvSpPr/>
          <p:nvPr/>
        </p:nvSpPr>
        <p:spPr>
          <a:xfrm>
            <a:off x="5040059" y="2003522"/>
            <a:ext cx="187832" cy="80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Obdélník 27"/>
          <p:cNvSpPr/>
          <p:nvPr/>
        </p:nvSpPr>
        <p:spPr>
          <a:xfrm>
            <a:off x="6587967" y="1523509"/>
            <a:ext cx="187832" cy="807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bdélník 28"/>
          <p:cNvSpPr/>
          <p:nvPr/>
        </p:nvSpPr>
        <p:spPr>
          <a:xfrm>
            <a:off x="6923723" y="3244898"/>
            <a:ext cx="187832" cy="80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bdélník 29"/>
          <p:cNvSpPr/>
          <p:nvPr/>
        </p:nvSpPr>
        <p:spPr>
          <a:xfrm>
            <a:off x="6591682" y="5219820"/>
            <a:ext cx="187832" cy="80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Obdélník 30"/>
          <p:cNvSpPr/>
          <p:nvPr/>
        </p:nvSpPr>
        <p:spPr>
          <a:xfrm>
            <a:off x="4626389" y="5376569"/>
            <a:ext cx="187832" cy="807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Obdélník 31"/>
          <p:cNvSpPr/>
          <p:nvPr/>
        </p:nvSpPr>
        <p:spPr>
          <a:xfrm>
            <a:off x="7938421" y="4972906"/>
            <a:ext cx="187832" cy="807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Obdélník 32"/>
          <p:cNvSpPr/>
          <p:nvPr/>
        </p:nvSpPr>
        <p:spPr>
          <a:xfrm>
            <a:off x="9677686" y="3655623"/>
            <a:ext cx="187832" cy="807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4" name="Šipka doprava 33"/>
          <p:cNvSpPr/>
          <p:nvPr/>
        </p:nvSpPr>
        <p:spPr>
          <a:xfrm rot="12074133">
            <a:off x="4177686" y="4676549"/>
            <a:ext cx="685324" cy="273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Šipka doprava 34"/>
          <p:cNvSpPr/>
          <p:nvPr/>
        </p:nvSpPr>
        <p:spPr>
          <a:xfrm rot="19058212">
            <a:off x="5618978" y="4439652"/>
            <a:ext cx="685324" cy="273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Šipka doprava 35"/>
          <p:cNvSpPr/>
          <p:nvPr/>
        </p:nvSpPr>
        <p:spPr>
          <a:xfrm rot="3286771">
            <a:off x="5458633" y="5688235"/>
            <a:ext cx="685324" cy="273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2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14947 -0.0546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4" y="-273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45364 0.0983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82" y="490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-0.26497 -0.4666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5" y="-233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42643 -0.06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28" y="-317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neighboring</a:t>
            </a:r>
            <a:r>
              <a:rPr lang="en-US" dirty="0" smtClean="0"/>
              <a:t> Residues</a:t>
            </a:r>
            <a:endParaRPr lang="cs-CZ" dirty="0"/>
          </a:p>
        </p:txBody>
      </p:sp>
      <p:sp>
        <p:nvSpPr>
          <p:cNvPr id="25" name="Obdélník 24"/>
          <p:cNvSpPr/>
          <p:nvPr/>
        </p:nvSpPr>
        <p:spPr>
          <a:xfrm>
            <a:off x="1415035" y="3047914"/>
            <a:ext cx="187832" cy="807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bdélník 28"/>
          <p:cNvSpPr/>
          <p:nvPr/>
        </p:nvSpPr>
        <p:spPr>
          <a:xfrm>
            <a:off x="1415035" y="3940223"/>
            <a:ext cx="187832" cy="80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bdélník 29"/>
          <p:cNvSpPr/>
          <p:nvPr/>
        </p:nvSpPr>
        <p:spPr>
          <a:xfrm>
            <a:off x="1415035" y="4832532"/>
            <a:ext cx="187832" cy="80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Obdélník 30"/>
          <p:cNvSpPr/>
          <p:nvPr/>
        </p:nvSpPr>
        <p:spPr>
          <a:xfrm>
            <a:off x="1415035" y="2169816"/>
            <a:ext cx="187832" cy="807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Šipka doprava 2"/>
          <p:cNvSpPr/>
          <p:nvPr/>
        </p:nvSpPr>
        <p:spPr>
          <a:xfrm>
            <a:off x="2514790" y="3665267"/>
            <a:ext cx="800100" cy="211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Šipka doprava 37"/>
          <p:cNvSpPr/>
          <p:nvPr/>
        </p:nvSpPr>
        <p:spPr>
          <a:xfrm>
            <a:off x="6639115" y="3665267"/>
            <a:ext cx="800100" cy="211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/>
          <p:cNvSpPr txBox="1"/>
          <p:nvPr/>
        </p:nvSpPr>
        <p:spPr>
          <a:xfrm>
            <a:off x="7762875" y="3570891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Binding / Not binding</a:t>
            </a:r>
            <a:endParaRPr lang="cs-CZ" dirty="0"/>
          </a:p>
        </p:txBody>
      </p:sp>
      <p:pic>
        <p:nvPicPr>
          <p:cNvPr id="39" name="Obrázek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0" t="60154" r="22372"/>
          <a:stretch/>
        </p:blipFill>
        <p:spPr>
          <a:xfrm>
            <a:off x="3478220" y="2510416"/>
            <a:ext cx="2897743" cy="23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neighboring</a:t>
            </a:r>
            <a:r>
              <a:rPr lang="en-US" dirty="0" smtClean="0"/>
              <a:t> Residues</a:t>
            </a:r>
            <a:endParaRPr lang="cs-CZ" dirty="0"/>
          </a:p>
        </p:txBody>
      </p:sp>
      <p:sp>
        <p:nvSpPr>
          <p:cNvPr id="25" name="Obdélník 24"/>
          <p:cNvSpPr/>
          <p:nvPr/>
        </p:nvSpPr>
        <p:spPr>
          <a:xfrm>
            <a:off x="1415035" y="3047914"/>
            <a:ext cx="187832" cy="807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bdélník 28"/>
          <p:cNvSpPr/>
          <p:nvPr/>
        </p:nvSpPr>
        <p:spPr>
          <a:xfrm>
            <a:off x="1415035" y="3940223"/>
            <a:ext cx="187832" cy="80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bdélník 29"/>
          <p:cNvSpPr/>
          <p:nvPr/>
        </p:nvSpPr>
        <p:spPr>
          <a:xfrm>
            <a:off x="1415035" y="4832532"/>
            <a:ext cx="187832" cy="80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Obdélník 30"/>
          <p:cNvSpPr/>
          <p:nvPr/>
        </p:nvSpPr>
        <p:spPr>
          <a:xfrm>
            <a:off x="1415035" y="2169816"/>
            <a:ext cx="187832" cy="807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Šipka doprava 2"/>
          <p:cNvSpPr/>
          <p:nvPr/>
        </p:nvSpPr>
        <p:spPr>
          <a:xfrm>
            <a:off x="4139946" y="3725901"/>
            <a:ext cx="800100" cy="211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Šipka doprava 37"/>
          <p:cNvSpPr/>
          <p:nvPr/>
        </p:nvSpPr>
        <p:spPr>
          <a:xfrm>
            <a:off x="8036813" y="3731943"/>
            <a:ext cx="800100" cy="211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/>
          <p:cNvSpPr txBox="1"/>
          <p:nvPr/>
        </p:nvSpPr>
        <p:spPr>
          <a:xfrm>
            <a:off x="9077325" y="3653244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Binding / Not binding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0" t="60154" r="22372"/>
          <a:stretch/>
        </p:blipFill>
        <p:spPr>
          <a:xfrm>
            <a:off x="4898658" y="2664285"/>
            <a:ext cx="2897743" cy="23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16614 0.186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9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16614 0.05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29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6458 -0.0712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35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16536 -0.2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0" grpId="0" animBg="1"/>
      <p:bldP spid="31" grpId="0" animBg="1"/>
      <p:bldP spid="3" grpId="0" animBg="1"/>
      <p:bldP spid="38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neighboring</a:t>
            </a:r>
            <a:r>
              <a:rPr lang="en-US" dirty="0" smtClean="0"/>
              <a:t> Residues</a:t>
            </a:r>
            <a:endParaRPr lang="cs-CZ" dirty="0"/>
          </a:p>
        </p:txBody>
      </p:sp>
      <p:sp>
        <p:nvSpPr>
          <p:cNvPr id="25" name="Obdélník 24"/>
          <p:cNvSpPr/>
          <p:nvPr/>
        </p:nvSpPr>
        <p:spPr>
          <a:xfrm>
            <a:off x="1415035" y="3047914"/>
            <a:ext cx="187832" cy="807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bdélník 28"/>
          <p:cNvSpPr/>
          <p:nvPr/>
        </p:nvSpPr>
        <p:spPr>
          <a:xfrm>
            <a:off x="1415035" y="3940223"/>
            <a:ext cx="187832" cy="80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bdélník 29"/>
          <p:cNvSpPr/>
          <p:nvPr/>
        </p:nvSpPr>
        <p:spPr>
          <a:xfrm>
            <a:off x="1415035" y="4832532"/>
            <a:ext cx="187832" cy="80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Obdélník 30"/>
          <p:cNvSpPr/>
          <p:nvPr/>
        </p:nvSpPr>
        <p:spPr>
          <a:xfrm>
            <a:off x="1415035" y="2169816"/>
            <a:ext cx="187832" cy="807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Šipka doprava 37"/>
          <p:cNvSpPr/>
          <p:nvPr/>
        </p:nvSpPr>
        <p:spPr>
          <a:xfrm>
            <a:off x="8667940" y="3731943"/>
            <a:ext cx="800100" cy="211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/>
          <p:cNvSpPr txBox="1"/>
          <p:nvPr/>
        </p:nvSpPr>
        <p:spPr>
          <a:xfrm>
            <a:off x="9791700" y="3637567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Binding / Not binding</a:t>
            </a:r>
            <a:endParaRPr lang="cs-CZ" dirty="0"/>
          </a:p>
        </p:txBody>
      </p:sp>
      <p:sp>
        <p:nvSpPr>
          <p:cNvPr id="13" name="Šipka doprava 12"/>
          <p:cNvSpPr/>
          <p:nvPr/>
        </p:nvSpPr>
        <p:spPr>
          <a:xfrm>
            <a:off x="2672331" y="3716264"/>
            <a:ext cx="800100" cy="211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r="16355"/>
          <a:stretch/>
        </p:blipFill>
        <p:spPr>
          <a:xfrm>
            <a:off x="4080793" y="1790700"/>
            <a:ext cx="3841343" cy="482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P2Rank comparison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0882" y="2171700"/>
            <a:ext cx="30368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884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building blocks of organisms</a:t>
            </a:r>
          </a:p>
          <a:p>
            <a:pPr lvl="1"/>
            <a:r>
              <a:rPr lang="en-US" dirty="0" smtClean="0"/>
              <a:t>Immune system</a:t>
            </a:r>
            <a:endParaRPr lang="en-US" dirty="0"/>
          </a:p>
          <a:p>
            <a:pPr lvl="1"/>
            <a:r>
              <a:rPr lang="en-US" dirty="0" smtClean="0"/>
              <a:t>Transportation</a:t>
            </a:r>
          </a:p>
          <a:p>
            <a:pPr lvl="1"/>
            <a:r>
              <a:rPr lang="en-US" dirty="0" smtClean="0"/>
              <a:t>Cell replication</a:t>
            </a:r>
          </a:p>
          <a:p>
            <a:pPr lvl="1"/>
            <a:r>
              <a:rPr lang="en-US" dirty="0" smtClean="0"/>
              <a:t>… many more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Ligands</a:t>
            </a:r>
          </a:p>
          <a:p>
            <a:pPr lvl="1"/>
            <a:r>
              <a:rPr lang="en-US" dirty="0" smtClean="0"/>
              <a:t>Binds to proteins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3440247" y="1335024"/>
            <a:ext cx="2707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…and Ligands</a:t>
            </a:r>
            <a:endParaRPr lang="cs-CZ" sz="3200" dirty="0"/>
          </a:p>
        </p:txBody>
      </p:sp>
      <p:pic>
        <p:nvPicPr>
          <p:cNvPr id="1026" name="Picture 2" descr="Protein-ligand Binding | BioRender Science Templat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4" y="12922"/>
            <a:ext cx="6207126" cy="43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makeagif.com/media/6-09-2024/eP42s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30" y="3938777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4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91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89" y="247633"/>
            <a:ext cx="5044811" cy="64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37" y="457200"/>
            <a:ext cx="4347511" cy="5900737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50" y="457199"/>
            <a:ext cx="3248343" cy="5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Protein ?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232" y="2190143"/>
            <a:ext cx="4796572" cy="4336448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333375" y="2306287"/>
            <a:ext cx="181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…Molecule</a:t>
            </a:r>
            <a:endParaRPr lang="cs-CZ" sz="2800" dirty="0"/>
          </a:p>
        </p:txBody>
      </p:sp>
      <p:sp>
        <p:nvSpPr>
          <p:cNvPr id="8" name="TextovéPole 7"/>
          <p:cNvSpPr txBox="1"/>
          <p:nvPr/>
        </p:nvSpPr>
        <p:spPr>
          <a:xfrm>
            <a:off x="6983766" y="2190143"/>
            <a:ext cx="425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…Composed of amino acids</a:t>
            </a:r>
            <a:endParaRPr lang="cs-CZ" sz="2800" dirty="0"/>
          </a:p>
        </p:txBody>
      </p:sp>
      <p:pic>
        <p:nvPicPr>
          <p:cNvPr id="9" name="Picture 2" descr="https://i.makeagif.com/media/6-09-2024/PbO4W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494" y="275946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2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Topic</a:t>
            </a:r>
            <a:endParaRPr lang="cs-CZ" dirty="0"/>
          </a:p>
        </p:txBody>
      </p:sp>
      <p:pic>
        <p:nvPicPr>
          <p:cNvPr id="2052" name="Picture 4" descr="Protein sequence multi-class classification using deep learning | by Ajay  jangid | Medi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90" y="2239451"/>
            <a:ext cx="3507935" cy="204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proved Mapping of Small-Molecule Binding Sites in Cel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9"/>
          <a:stretch/>
        </p:blipFill>
        <p:spPr bwMode="auto">
          <a:xfrm>
            <a:off x="2177704" y="4434519"/>
            <a:ext cx="2642453" cy="22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proved Mapping of Small-Molecule Binding Sites in Cel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3" r="-1"/>
          <a:stretch/>
        </p:blipFill>
        <p:spPr bwMode="auto">
          <a:xfrm>
            <a:off x="9056852" y="2438399"/>
            <a:ext cx="3135502" cy="25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398107" y="2239451"/>
            <a:ext cx="1543050" cy="30305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</a:t>
            </a:r>
            <a:endParaRPr lang="cs-CZ" sz="24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2592444" y="5307792"/>
            <a:ext cx="16894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3D structure</a:t>
            </a:r>
            <a:endParaRPr lang="cs-CZ" sz="2400" dirty="0"/>
          </a:p>
        </p:txBody>
      </p:sp>
      <p:sp>
        <p:nvSpPr>
          <p:cNvPr id="14" name="TextovéPole 13"/>
          <p:cNvSpPr txBox="1"/>
          <p:nvPr/>
        </p:nvSpPr>
        <p:spPr>
          <a:xfrm>
            <a:off x="3437156" y="2114658"/>
            <a:ext cx="16894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Sequence</a:t>
            </a:r>
            <a:endParaRPr lang="cs-CZ" sz="2400" dirty="0"/>
          </a:p>
        </p:txBody>
      </p:sp>
      <p:sp>
        <p:nvSpPr>
          <p:cNvPr id="7" name="Šipka doprava 6"/>
          <p:cNvSpPr/>
          <p:nvPr/>
        </p:nvSpPr>
        <p:spPr>
          <a:xfrm rot="801801">
            <a:off x="5455584" y="2900310"/>
            <a:ext cx="685800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Šipka doprava 15"/>
          <p:cNvSpPr/>
          <p:nvPr/>
        </p:nvSpPr>
        <p:spPr>
          <a:xfrm rot="20443123">
            <a:off x="5455584" y="4672947"/>
            <a:ext cx="685800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Šipka doprava 16"/>
          <p:cNvSpPr/>
          <p:nvPr/>
        </p:nvSpPr>
        <p:spPr>
          <a:xfrm>
            <a:off x="8131809" y="3529480"/>
            <a:ext cx="685800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224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 animBg="1"/>
      <p:bldP spid="7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Sequence ?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Protein language models</a:t>
            </a:r>
            <a:endParaRPr lang="cs-CZ" dirty="0"/>
          </a:p>
        </p:txBody>
      </p:sp>
      <p:grpSp>
        <p:nvGrpSpPr>
          <p:cNvPr id="20" name="Skupina 19"/>
          <p:cNvGrpSpPr/>
          <p:nvPr/>
        </p:nvGrpSpPr>
        <p:grpSpPr>
          <a:xfrm>
            <a:off x="1914525" y="3171825"/>
            <a:ext cx="5078540" cy="819151"/>
            <a:chOff x="1914525" y="3171825"/>
            <a:chExt cx="5078540" cy="819151"/>
          </a:xfrm>
        </p:grpSpPr>
        <p:sp>
          <p:nvSpPr>
            <p:cNvPr id="4" name="Ovál 3"/>
            <p:cNvSpPr/>
            <p:nvPr/>
          </p:nvSpPr>
          <p:spPr>
            <a:xfrm>
              <a:off x="1914525" y="3409950"/>
              <a:ext cx="4000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" name="Ovál 4"/>
            <p:cNvSpPr/>
            <p:nvPr/>
          </p:nvSpPr>
          <p:spPr>
            <a:xfrm>
              <a:off x="2314575" y="3571876"/>
              <a:ext cx="400050" cy="4191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" name="Ovál 5"/>
            <p:cNvSpPr/>
            <p:nvPr/>
          </p:nvSpPr>
          <p:spPr>
            <a:xfrm>
              <a:off x="2714625" y="3409950"/>
              <a:ext cx="400050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Ovál 6"/>
            <p:cNvSpPr/>
            <p:nvPr/>
          </p:nvSpPr>
          <p:spPr>
            <a:xfrm>
              <a:off x="3114675" y="3514725"/>
              <a:ext cx="400050" cy="4191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8" name="Ovál 7"/>
            <p:cNvSpPr/>
            <p:nvPr/>
          </p:nvSpPr>
          <p:spPr>
            <a:xfrm>
              <a:off x="3514725" y="3381375"/>
              <a:ext cx="4000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9" name="Ovál 8"/>
            <p:cNvSpPr/>
            <p:nvPr/>
          </p:nvSpPr>
          <p:spPr>
            <a:xfrm>
              <a:off x="3890772" y="3171825"/>
              <a:ext cx="400050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ál 9"/>
            <p:cNvSpPr/>
            <p:nvPr/>
          </p:nvSpPr>
          <p:spPr>
            <a:xfrm>
              <a:off x="4290822" y="3324225"/>
              <a:ext cx="4000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Ovál 10"/>
            <p:cNvSpPr/>
            <p:nvPr/>
          </p:nvSpPr>
          <p:spPr>
            <a:xfrm>
              <a:off x="4666869" y="3514725"/>
              <a:ext cx="400050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" name="Ovál 11"/>
            <p:cNvSpPr/>
            <p:nvPr/>
          </p:nvSpPr>
          <p:spPr>
            <a:xfrm>
              <a:off x="5066919" y="3438525"/>
              <a:ext cx="4000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Ovál 12"/>
            <p:cNvSpPr/>
            <p:nvPr/>
          </p:nvSpPr>
          <p:spPr>
            <a:xfrm>
              <a:off x="5466969" y="3381375"/>
              <a:ext cx="400050" cy="4191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4" name="Ovál 13"/>
            <p:cNvSpPr/>
            <p:nvPr/>
          </p:nvSpPr>
          <p:spPr>
            <a:xfrm>
              <a:off x="5840730" y="3514725"/>
              <a:ext cx="4000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Ovál 14"/>
            <p:cNvSpPr/>
            <p:nvPr/>
          </p:nvSpPr>
          <p:spPr>
            <a:xfrm>
              <a:off x="6205347" y="3295650"/>
              <a:ext cx="400050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vál 15"/>
            <p:cNvSpPr/>
            <p:nvPr/>
          </p:nvSpPr>
          <p:spPr>
            <a:xfrm>
              <a:off x="6593015" y="3367088"/>
              <a:ext cx="4000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7" name="TextovéPole 16"/>
          <p:cNvSpPr txBox="1"/>
          <p:nvPr/>
        </p:nvSpPr>
        <p:spPr>
          <a:xfrm>
            <a:off x="1471207" y="4624686"/>
            <a:ext cx="248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Protein ~ Sentence</a:t>
            </a:r>
            <a:endParaRPr lang="cs-CZ" sz="2400" dirty="0"/>
          </a:p>
        </p:txBody>
      </p:sp>
      <p:sp>
        <p:nvSpPr>
          <p:cNvPr id="18" name="Levá složená závorka 17"/>
          <p:cNvSpPr/>
          <p:nvPr/>
        </p:nvSpPr>
        <p:spPr>
          <a:xfrm rot="16200000">
            <a:off x="4257677" y="1805802"/>
            <a:ext cx="323850" cy="5010152"/>
          </a:xfrm>
          <a:prstGeom prst="leftBrace">
            <a:avLst>
              <a:gd name="adj1" fmla="val 8333"/>
              <a:gd name="adj2" fmla="val 138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ovéPole 18"/>
          <p:cNvSpPr txBox="1"/>
          <p:nvPr/>
        </p:nvSpPr>
        <p:spPr>
          <a:xfrm>
            <a:off x="6205347" y="5014913"/>
            <a:ext cx="3839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Amino Acid Residues ~ Words</a:t>
            </a:r>
            <a:endParaRPr lang="cs-CZ" sz="2400" dirty="0"/>
          </a:p>
        </p:txBody>
      </p:sp>
      <p:cxnSp>
        <p:nvCxnSpPr>
          <p:cNvPr id="21" name="Přímá spojnice se šipkou 20"/>
          <p:cNvCxnSpPr/>
          <p:nvPr/>
        </p:nvCxnSpPr>
        <p:spPr>
          <a:xfrm flipH="1" flipV="1">
            <a:off x="3514726" y="4015603"/>
            <a:ext cx="2573380" cy="1023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/>
          <p:cNvCxnSpPr/>
          <p:nvPr/>
        </p:nvCxnSpPr>
        <p:spPr>
          <a:xfrm flipH="1" flipV="1">
            <a:off x="4490847" y="3857626"/>
            <a:ext cx="1749933" cy="1038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/>
          <p:cNvCxnSpPr/>
          <p:nvPr/>
        </p:nvCxnSpPr>
        <p:spPr>
          <a:xfrm flipH="1" flipV="1">
            <a:off x="6138071" y="4017234"/>
            <a:ext cx="310569" cy="778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2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Sequence ?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Protein language models</a:t>
            </a:r>
            <a:endParaRPr lang="cs-CZ" dirty="0"/>
          </a:p>
        </p:txBody>
      </p:sp>
      <p:sp>
        <p:nvSpPr>
          <p:cNvPr id="4" name="Ovál 3"/>
          <p:cNvSpPr/>
          <p:nvPr/>
        </p:nvSpPr>
        <p:spPr>
          <a:xfrm>
            <a:off x="1914525" y="3409950"/>
            <a:ext cx="40005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/>
          <p:cNvSpPr/>
          <p:nvPr/>
        </p:nvSpPr>
        <p:spPr>
          <a:xfrm>
            <a:off x="2314575" y="3571876"/>
            <a:ext cx="400050" cy="4191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/>
          <p:cNvSpPr/>
          <p:nvPr/>
        </p:nvSpPr>
        <p:spPr>
          <a:xfrm>
            <a:off x="2714625" y="3409950"/>
            <a:ext cx="40005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/>
          <p:cNvSpPr/>
          <p:nvPr/>
        </p:nvSpPr>
        <p:spPr>
          <a:xfrm>
            <a:off x="3114675" y="3514725"/>
            <a:ext cx="400050" cy="4191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/>
          <p:cNvSpPr/>
          <p:nvPr/>
        </p:nvSpPr>
        <p:spPr>
          <a:xfrm>
            <a:off x="3514725" y="3381375"/>
            <a:ext cx="40005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/>
          <p:cNvSpPr/>
          <p:nvPr/>
        </p:nvSpPr>
        <p:spPr>
          <a:xfrm>
            <a:off x="3890772" y="3171825"/>
            <a:ext cx="40005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/>
          <p:cNvSpPr/>
          <p:nvPr/>
        </p:nvSpPr>
        <p:spPr>
          <a:xfrm>
            <a:off x="4290822" y="3324225"/>
            <a:ext cx="40005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/>
          <p:cNvSpPr/>
          <p:nvPr/>
        </p:nvSpPr>
        <p:spPr>
          <a:xfrm>
            <a:off x="4666869" y="3514725"/>
            <a:ext cx="40005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/>
          <p:cNvSpPr/>
          <p:nvPr/>
        </p:nvSpPr>
        <p:spPr>
          <a:xfrm>
            <a:off x="5066919" y="3438525"/>
            <a:ext cx="40005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/>
          <p:cNvSpPr/>
          <p:nvPr/>
        </p:nvSpPr>
        <p:spPr>
          <a:xfrm>
            <a:off x="5466969" y="3381375"/>
            <a:ext cx="400050" cy="4191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/>
          <p:cNvSpPr/>
          <p:nvPr/>
        </p:nvSpPr>
        <p:spPr>
          <a:xfrm>
            <a:off x="5840730" y="3514725"/>
            <a:ext cx="40005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/>
          <p:cNvSpPr/>
          <p:nvPr/>
        </p:nvSpPr>
        <p:spPr>
          <a:xfrm>
            <a:off x="6205347" y="3295650"/>
            <a:ext cx="40005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/>
          <p:cNvSpPr/>
          <p:nvPr/>
        </p:nvSpPr>
        <p:spPr>
          <a:xfrm>
            <a:off x="6593015" y="3367088"/>
            <a:ext cx="40005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Šipka dolů 19"/>
          <p:cNvSpPr/>
          <p:nvPr/>
        </p:nvSpPr>
        <p:spPr>
          <a:xfrm flipH="1">
            <a:off x="4125658" y="4200525"/>
            <a:ext cx="330328" cy="5810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7" name="Skupina 16"/>
          <p:cNvGrpSpPr/>
          <p:nvPr/>
        </p:nvGrpSpPr>
        <p:grpSpPr>
          <a:xfrm>
            <a:off x="1995487" y="5106353"/>
            <a:ext cx="4921948" cy="1532573"/>
            <a:chOff x="1995487" y="5106353"/>
            <a:chExt cx="4921948" cy="1532573"/>
          </a:xfrm>
        </p:grpSpPr>
        <p:sp>
          <p:nvSpPr>
            <p:cNvPr id="23" name="Obdélník 22"/>
            <p:cNvSpPr/>
            <p:nvPr/>
          </p:nvSpPr>
          <p:spPr>
            <a:xfrm>
              <a:off x="1995487" y="5114926"/>
              <a:ext cx="238125" cy="15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 25"/>
            <p:cNvSpPr/>
            <p:nvPr/>
          </p:nvSpPr>
          <p:spPr>
            <a:xfrm>
              <a:off x="2395537" y="5114926"/>
              <a:ext cx="238125" cy="152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7" name="Obdélník 26"/>
            <p:cNvSpPr/>
            <p:nvPr/>
          </p:nvSpPr>
          <p:spPr>
            <a:xfrm>
              <a:off x="2795587" y="5114926"/>
              <a:ext cx="238125" cy="1524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9" name="Obdélník 28"/>
            <p:cNvSpPr/>
            <p:nvPr/>
          </p:nvSpPr>
          <p:spPr>
            <a:xfrm>
              <a:off x="3205162" y="5114926"/>
              <a:ext cx="238125" cy="152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0" name="Obdélník 29"/>
            <p:cNvSpPr/>
            <p:nvPr/>
          </p:nvSpPr>
          <p:spPr>
            <a:xfrm>
              <a:off x="3595687" y="5114926"/>
              <a:ext cx="238125" cy="15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1" name="Obdélník 30"/>
            <p:cNvSpPr/>
            <p:nvPr/>
          </p:nvSpPr>
          <p:spPr>
            <a:xfrm>
              <a:off x="3971734" y="5114926"/>
              <a:ext cx="238125" cy="1524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2" name="Obdélník 31"/>
            <p:cNvSpPr/>
            <p:nvPr/>
          </p:nvSpPr>
          <p:spPr>
            <a:xfrm>
              <a:off x="4371784" y="5114926"/>
              <a:ext cx="238125" cy="15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3" name="Obdélník 32"/>
            <p:cNvSpPr/>
            <p:nvPr/>
          </p:nvSpPr>
          <p:spPr>
            <a:xfrm>
              <a:off x="4747831" y="5114926"/>
              <a:ext cx="238125" cy="1524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4" name="Obdélník 33"/>
            <p:cNvSpPr/>
            <p:nvPr/>
          </p:nvSpPr>
          <p:spPr>
            <a:xfrm>
              <a:off x="5147881" y="5114926"/>
              <a:ext cx="238125" cy="15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5" name="Obdélník 34"/>
            <p:cNvSpPr/>
            <p:nvPr/>
          </p:nvSpPr>
          <p:spPr>
            <a:xfrm>
              <a:off x="5547931" y="5114926"/>
              <a:ext cx="238125" cy="152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6" name="Obdélník 35"/>
            <p:cNvSpPr/>
            <p:nvPr/>
          </p:nvSpPr>
          <p:spPr>
            <a:xfrm>
              <a:off x="5921692" y="5106353"/>
              <a:ext cx="238125" cy="15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7" name="Obdélník 36"/>
            <p:cNvSpPr/>
            <p:nvPr/>
          </p:nvSpPr>
          <p:spPr>
            <a:xfrm>
              <a:off x="6286309" y="5114926"/>
              <a:ext cx="238125" cy="1524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8" name="Obdélník 37"/>
            <p:cNvSpPr/>
            <p:nvPr/>
          </p:nvSpPr>
          <p:spPr>
            <a:xfrm>
              <a:off x="6679310" y="5106353"/>
              <a:ext cx="238125" cy="15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9" name="TextovéPole 38"/>
          <p:cNvSpPr txBox="1"/>
          <p:nvPr/>
        </p:nvSpPr>
        <p:spPr>
          <a:xfrm>
            <a:off x="8563340" y="3118276"/>
            <a:ext cx="2580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Sequence of amino acid residues</a:t>
            </a:r>
            <a:endParaRPr lang="cs-CZ" sz="2400" dirty="0"/>
          </a:p>
        </p:txBody>
      </p:sp>
      <p:sp>
        <p:nvSpPr>
          <p:cNvPr id="40" name="TextovéPole 39"/>
          <p:cNvSpPr txBox="1"/>
          <p:nvPr/>
        </p:nvSpPr>
        <p:spPr>
          <a:xfrm>
            <a:off x="8563340" y="5390048"/>
            <a:ext cx="2782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Sequence of </a:t>
            </a:r>
            <a:r>
              <a:rPr lang="en-US" sz="2400" dirty="0"/>
              <a:t>vectors (</a:t>
            </a:r>
            <a:r>
              <a:rPr lang="en-US" sz="2400" dirty="0" err="1"/>
              <a:t>embeddings</a:t>
            </a:r>
            <a:r>
              <a:rPr lang="en-US" sz="2400" dirty="0"/>
              <a:t>)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34607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Model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53508"/>
          <a:stretch/>
        </p:blipFill>
        <p:spPr>
          <a:xfrm>
            <a:off x="6505575" y="2420646"/>
            <a:ext cx="4648199" cy="3156736"/>
          </a:xfrm>
        </p:spPr>
      </p:pic>
      <p:pic>
        <p:nvPicPr>
          <p:cNvPr id="5" name="Zástupný symbol pro obsah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85"/>
          <a:stretch/>
        </p:blipFill>
        <p:spPr>
          <a:xfrm>
            <a:off x="1197630" y="2638426"/>
            <a:ext cx="5663883" cy="36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3D </a:t>
            </a:r>
            <a:r>
              <a:rPr lang="cs-CZ" dirty="0" err="1"/>
              <a:t>Features</a:t>
            </a:r>
            <a:r>
              <a:rPr lang="cs-CZ" dirty="0"/>
              <a:t> </a:t>
            </a:r>
            <a:r>
              <a:rPr lang="cs-CZ" dirty="0" err="1" smtClean="0"/>
              <a:t>Models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9" y="1951482"/>
            <a:ext cx="4731676" cy="4593603"/>
          </a:xfr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2"/>
          <a:stretch/>
        </p:blipFill>
        <p:spPr>
          <a:xfrm>
            <a:off x="6057900" y="2084832"/>
            <a:ext cx="4686300" cy="42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Protrusion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59" y="2440830"/>
            <a:ext cx="9212341" cy="32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Červeno-fialová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á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á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2713</TotalTime>
  <Words>138</Words>
  <Application>Microsoft Office PowerPoint</Application>
  <PresentationFormat>Širokoúhlá obrazovka</PresentationFormat>
  <Paragraphs>47</Paragraphs>
  <Slides>22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Arial</vt:lpstr>
      <vt:lpstr>Calibri</vt:lpstr>
      <vt:lpstr>Tw Cen MT</vt:lpstr>
      <vt:lpstr>Tw Cen MT Condensed</vt:lpstr>
      <vt:lpstr>Wingdings 3</vt:lpstr>
      <vt:lpstr>Integrál</vt:lpstr>
      <vt:lpstr>Using combined sequence and structural features to predict protein-ligand binding sites</vt:lpstr>
      <vt:lpstr>Proteins</vt:lpstr>
      <vt:lpstr>What is a Protein ?</vt:lpstr>
      <vt:lpstr>Thesis Topic</vt:lpstr>
      <vt:lpstr>What to do with Sequence ?</vt:lpstr>
      <vt:lpstr>What to do with Sequence ?</vt:lpstr>
      <vt:lpstr>Baseline Model</vt:lpstr>
      <vt:lpstr>3D Features Models</vt:lpstr>
      <vt:lpstr>Protrusion</vt:lpstr>
      <vt:lpstr>Protrusion</vt:lpstr>
      <vt:lpstr>Protrusion</vt:lpstr>
      <vt:lpstr>solvent accessible surface area (SASA)</vt:lpstr>
      <vt:lpstr>solvent accessible surface area (SASA)</vt:lpstr>
      <vt:lpstr>neighboring Residues</vt:lpstr>
      <vt:lpstr>neighboring Residues</vt:lpstr>
      <vt:lpstr>neighboring Residues</vt:lpstr>
      <vt:lpstr>neighboring Residues</vt:lpstr>
      <vt:lpstr>P2Rank comparison</vt:lpstr>
      <vt:lpstr>Conclusion</vt:lpstr>
      <vt:lpstr>Notes</vt:lpstr>
      <vt:lpstr>Prezentace aplikace PowerPoint</vt:lpstr>
      <vt:lpstr>Prezentace aplikace PowerPoint</vt:lpstr>
    </vt:vector>
  </TitlesOfParts>
  <Company>Profinit EU s.r.o.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combined sequence and structural features to predict protein-ligand binding sites</dc:title>
  <dc:creator>Brabec Matyáš</dc:creator>
  <cp:lastModifiedBy>Brabec Matyáš</cp:lastModifiedBy>
  <cp:revision>31</cp:revision>
  <dcterms:created xsi:type="dcterms:W3CDTF">2024-06-09T10:32:47Z</dcterms:created>
  <dcterms:modified xsi:type="dcterms:W3CDTF">2024-06-11T07:47:27Z</dcterms:modified>
</cp:coreProperties>
</file>